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7"/>
  </p:notesMasterIdLst>
  <p:sldIdLst>
    <p:sldId id="3460" r:id="rId2"/>
    <p:sldId id="3463" r:id="rId3"/>
    <p:sldId id="3464" r:id="rId4"/>
    <p:sldId id="3465" r:id="rId5"/>
    <p:sldId id="3466" r:id="rId6"/>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1D63"/>
    <a:srgbClr val="F9A35A"/>
    <a:srgbClr val="333399"/>
    <a:srgbClr val="B2938D"/>
    <a:srgbClr val="EBA85A"/>
    <a:srgbClr val="FED778"/>
    <a:srgbClr val="F9A53B"/>
    <a:srgbClr val="C393BB"/>
    <a:srgbClr val="D9D1CE"/>
    <a:srgbClr val="0B68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283" autoAdjust="0"/>
  </p:normalViewPr>
  <p:slideViewPr>
    <p:cSldViewPr>
      <p:cViewPr varScale="1">
        <p:scale>
          <a:sx n="133" d="100"/>
          <a:sy n="133" d="100"/>
        </p:scale>
        <p:origin x="1020" y="120"/>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A179D8-61D7-43C3-9CC7-07E454EBF86E}" type="datetimeFigureOut">
              <a:rPr lang="en-GB" smtClean="0"/>
              <a:t>26/04/2026</a:t>
            </a:fld>
            <a:endParaRPr lang="en-GB"/>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0C58EA-F8AF-4503-BCBA-023CC115E8A9}" type="slidenum">
              <a:rPr lang="en-GB" smtClean="0"/>
              <a:t>‹#›</a:t>
            </a:fld>
            <a:endParaRPr lang="en-GB"/>
          </a:p>
        </p:txBody>
      </p:sp>
    </p:spTree>
    <p:extLst>
      <p:ext uri="{BB962C8B-B14F-4D97-AF65-F5344CB8AC3E}">
        <p14:creationId xmlns:p14="http://schemas.microsoft.com/office/powerpoint/2010/main" val="3883948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0DE448-EDB2-4439-804E-5D810424F809}" type="datetimeFigureOut">
              <a:rPr lang="en-GB" smtClean="0"/>
              <a:t>26/04/2026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94481B-9941-46BE-8E33-43A424A582D7}" type="slidenum">
              <a:rPr lang="en-GB" smtClean="0"/>
              <a:t>‹#›</a:t>
            </a:fld>
            <a:endParaRPr lang="en-GB"/>
          </a:p>
        </p:txBody>
      </p:sp>
    </p:spTree>
    <p:extLst>
      <p:ext uri="{BB962C8B-B14F-4D97-AF65-F5344CB8AC3E}">
        <p14:creationId xmlns:p14="http://schemas.microsoft.com/office/powerpoint/2010/main" val="3758417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0DE448-EDB2-4439-804E-5D810424F809}" type="datetimeFigureOut">
              <a:rPr lang="en-GB" smtClean="0"/>
              <a:t>26/04/2026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94481B-9941-46BE-8E33-43A424A582D7}" type="slidenum">
              <a:rPr lang="en-GB" smtClean="0"/>
              <a:t>‹#›</a:t>
            </a:fld>
            <a:endParaRPr lang="en-GB"/>
          </a:p>
        </p:txBody>
      </p:sp>
    </p:spTree>
    <p:extLst>
      <p:ext uri="{BB962C8B-B14F-4D97-AF65-F5344CB8AC3E}">
        <p14:creationId xmlns:p14="http://schemas.microsoft.com/office/powerpoint/2010/main" val="199029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0DE448-EDB2-4439-804E-5D810424F809}" type="datetimeFigureOut">
              <a:rPr lang="en-GB" smtClean="0"/>
              <a:t>26/04/2026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94481B-9941-46BE-8E33-43A424A582D7}" type="slidenum">
              <a:rPr lang="en-GB" smtClean="0"/>
              <a:t>‹#›</a:t>
            </a:fld>
            <a:endParaRPr lang="en-GB"/>
          </a:p>
        </p:txBody>
      </p:sp>
    </p:spTree>
    <p:extLst>
      <p:ext uri="{BB962C8B-B14F-4D97-AF65-F5344CB8AC3E}">
        <p14:creationId xmlns:p14="http://schemas.microsoft.com/office/powerpoint/2010/main" val="3457943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0DE448-EDB2-4439-804E-5D810424F809}" type="datetimeFigureOut">
              <a:rPr lang="en-GB" smtClean="0"/>
              <a:t>26/04/2026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94481B-9941-46BE-8E33-43A424A582D7}" type="slidenum">
              <a:rPr lang="en-GB" smtClean="0"/>
              <a:t>‹#›</a:t>
            </a:fld>
            <a:endParaRPr lang="en-GB"/>
          </a:p>
        </p:txBody>
      </p:sp>
    </p:spTree>
    <p:extLst>
      <p:ext uri="{BB962C8B-B14F-4D97-AF65-F5344CB8AC3E}">
        <p14:creationId xmlns:p14="http://schemas.microsoft.com/office/powerpoint/2010/main" val="980146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0DE448-EDB2-4439-804E-5D810424F809}" type="datetimeFigureOut">
              <a:rPr lang="en-GB" smtClean="0"/>
              <a:t>26/04/2026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94481B-9941-46BE-8E33-43A424A582D7}" type="slidenum">
              <a:rPr lang="en-GB" smtClean="0"/>
              <a:t>‹#›</a:t>
            </a:fld>
            <a:endParaRPr lang="en-GB"/>
          </a:p>
        </p:txBody>
      </p:sp>
    </p:spTree>
    <p:extLst>
      <p:ext uri="{BB962C8B-B14F-4D97-AF65-F5344CB8AC3E}">
        <p14:creationId xmlns:p14="http://schemas.microsoft.com/office/powerpoint/2010/main" val="3652060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0DE448-EDB2-4439-804E-5D810424F809}" type="datetimeFigureOut">
              <a:rPr lang="en-GB" smtClean="0"/>
              <a:t>26/04/2026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94481B-9941-46BE-8E33-43A424A582D7}" type="slidenum">
              <a:rPr lang="en-GB" smtClean="0"/>
              <a:t>‹#›</a:t>
            </a:fld>
            <a:endParaRPr lang="en-GB"/>
          </a:p>
        </p:txBody>
      </p:sp>
    </p:spTree>
    <p:extLst>
      <p:ext uri="{BB962C8B-B14F-4D97-AF65-F5344CB8AC3E}">
        <p14:creationId xmlns:p14="http://schemas.microsoft.com/office/powerpoint/2010/main" val="4284064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0DE448-EDB2-4439-804E-5D810424F809}" type="datetimeFigureOut">
              <a:rPr lang="en-GB" smtClean="0"/>
              <a:t>26/04/2026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D94481B-9941-46BE-8E33-43A424A582D7}" type="slidenum">
              <a:rPr lang="en-GB" smtClean="0"/>
              <a:t>‹#›</a:t>
            </a:fld>
            <a:endParaRPr lang="en-GB"/>
          </a:p>
        </p:txBody>
      </p:sp>
    </p:spTree>
    <p:extLst>
      <p:ext uri="{BB962C8B-B14F-4D97-AF65-F5344CB8AC3E}">
        <p14:creationId xmlns:p14="http://schemas.microsoft.com/office/powerpoint/2010/main" val="346902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0DE448-EDB2-4439-804E-5D810424F809}" type="datetimeFigureOut">
              <a:rPr lang="en-GB" smtClean="0"/>
              <a:t>26/04/2026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94481B-9941-46BE-8E33-43A424A582D7}" type="slidenum">
              <a:rPr lang="en-GB" smtClean="0"/>
              <a:t>‹#›</a:t>
            </a:fld>
            <a:endParaRPr lang="en-GB"/>
          </a:p>
        </p:txBody>
      </p:sp>
    </p:spTree>
    <p:extLst>
      <p:ext uri="{BB962C8B-B14F-4D97-AF65-F5344CB8AC3E}">
        <p14:creationId xmlns:p14="http://schemas.microsoft.com/office/powerpoint/2010/main" val="1375844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DE448-EDB2-4439-804E-5D810424F809}" type="datetimeFigureOut">
              <a:rPr lang="en-GB" smtClean="0"/>
              <a:t>26/04/2026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D94481B-9941-46BE-8E33-43A424A582D7}" type="slidenum">
              <a:rPr lang="en-GB" smtClean="0"/>
              <a:t>‹#›</a:t>
            </a:fld>
            <a:endParaRPr lang="en-GB"/>
          </a:p>
        </p:txBody>
      </p:sp>
    </p:spTree>
    <p:extLst>
      <p:ext uri="{BB962C8B-B14F-4D97-AF65-F5344CB8AC3E}">
        <p14:creationId xmlns:p14="http://schemas.microsoft.com/office/powerpoint/2010/main" val="3860112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80DE448-EDB2-4439-804E-5D810424F809}" type="datetimeFigureOut">
              <a:rPr lang="en-GB" smtClean="0"/>
              <a:t>26/04/2026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94481B-9941-46BE-8E33-43A424A582D7}" type="slidenum">
              <a:rPr lang="en-GB" smtClean="0"/>
              <a:t>‹#›</a:t>
            </a:fld>
            <a:endParaRPr lang="en-GB"/>
          </a:p>
        </p:txBody>
      </p:sp>
    </p:spTree>
    <p:extLst>
      <p:ext uri="{BB962C8B-B14F-4D97-AF65-F5344CB8AC3E}">
        <p14:creationId xmlns:p14="http://schemas.microsoft.com/office/powerpoint/2010/main" val="312086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80DE448-EDB2-4439-804E-5D810424F809}" type="datetimeFigureOut">
              <a:rPr lang="en-GB" smtClean="0"/>
              <a:t>26/04/2026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94481B-9941-46BE-8E33-43A424A582D7}" type="slidenum">
              <a:rPr lang="en-GB" smtClean="0"/>
              <a:t>‹#›</a:t>
            </a:fld>
            <a:endParaRPr lang="en-GB"/>
          </a:p>
        </p:txBody>
      </p:sp>
    </p:spTree>
    <p:extLst>
      <p:ext uri="{BB962C8B-B14F-4D97-AF65-F5344CB8AC3E}">
        <p14:creationId xmlns:p14="http://schemas.microsoft.com/office/powerpoint/2010/main" val="4123184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080DE448-EDB2-4439-804E-5D810424F809}" type="datetimeFigureOut">
              <a:rPr lang="en-GB" smtClean="0"/>
              <a:t>26/04/2026</a:t>
            </a:fld>
            <a:endParaRPr lang="en-GB"/>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1D94481B-9941-46BE-8E33-43A424A582D7}" type="slidenum">
              <a:rPr lang="en-GB" smtClean="0"/>
              <a:t>‹#›</a:t>
            </a:fld>
            <a:endParaRPr lang="en-GB"/>
          </a:p>
        </p:txBody>
      </p:sp>
    </p:spTree>
    <p:extLst>
      <p:ext uri="{BB962C8B-B14F-4D97-AF65-F5344CB8AC3E}">
        <p14:creationId xmlns:p14="http://schemas.microsoft.com/office/powerpoint/2010/main" val="112553634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7794270-576B-687E-2E3B-61A73F10663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C4E3E12-081D-194C-A6E8-D852C7623C41}"/>
              </a:ext>
            </a:extLst>
          </p:cNvPr>
          <p:cNvSpPr txBox="1"/>
          <p:nvPr/>
        </p:nvSpPr>
        <p:spPr>
          <a:xfrm>
            <a:off x="107504" y="121196"/>
            <a:ext cx="8928992" cy="5355312"/>
          </a:xfrm>
          <a:prstGeom prst="rect">
            <a:avLst/>
          </a:prstGeom>
          <a:noFill/>
        </p:spPr>
        <p:txBody>
          <a:bodyPr wrap="square" rtlCol="0">
            <a:spAutoFit/>
          </a:bodyPr>
          <a:lstStyle/>
          <a:p>
            <a:pPr marL="0" marR="0" lvl="0" indent="0" algn="ctr" defTabSz="380985" rtl="0" eaLnBrk="1" fontAlgn="auto" latinLnBrk="0" hangingPunct="1">
              <a:buClrTx/>
              <a:buSzTx/>
              <a:buFontTx/>
              <a:buNone/>
              <a:tabLst/>
              <a:defRPr/>
            </a:pPr>
            <a:r>
              <a:rPr kumimoji="0" lang="en-GB" sz="3600" b="1" i="0" u="none" strike="noStrike" kern="1200" cap="none" spc="0" normalizeH="0" baseline="0" noProof="0" dirty="0">
                <a:ln>
                  <a:noFill/>
                </a:ln>
                <a:solidFill>
                  <a:srgbClr val="0070C0"/>
                </a:solidFill>
                <a:effectLst/>
                <a:uLnTx/>
                <a:uFillTx/>
                <a:latin typeface="Calibri" panose="020F0502020204030204"/>
                <a:ea typeface="+mn-ea"/>
                <a:cs typeface="+mn-cs"/>
              </a:rPr>
              <a:t>THE LEAFY PLANT</a:t>
            </a:r>
          </a:p>
          <a:p>
            <a:pPr marL="0" marR="0" lvl="0" indent="0" algn="ctr" defTabSz="380985" rtl="0" eaLnBrk="1" fontAlgn="auto" latinLnBrk="0" hangingPunct="1">
              <a:buClrTx/>
              <a:buSzTx/>
              <a:buFontTx/>
              <a:buNone/>
              <a:tabLst/>
              <a:defRPr/>
            </a:pPr>
            <a:r>
              <a:rPr kumimoji="0" lang="en-GB" sz="3600" b="1" i="0" u="none" strike="noStrike" kern="1200" cap="none" spc="0" normalizeH="0" baseline="0" noProof="0" dirty="0">
                <a:ln>
                  <a:noFill/>
                </a:ln>
                <a:solidFill>
                  <a:srgbClr val="0070C0"/>
                </a:solidFill>
                <a:effectLst/>
                <a:uLnTx/>
                <a:uFillTx/>
                <a:latin typeface="Calibri" panose="020F0502020204030204"/>
                <a:ea typeface="+mn-ea"/>
                <a:cs typeface="+mn-cs"/>
              </a:rPr>
              <a:t>“The Gift That Doesn’t Last”</a:t>
            </a:r>
          </a:p>
          <a:p>
            <a:pPr algn="ctr">
              <a:defRPr/>
            </a:pPr>
            <a:endParaRPr lang="en-GB" noProof="0" dirty="0">
              <a:latin typeface="Calibri" panose="020F0502020204030204"/>
            </a:endParaRPr>
          </a:p>
          <a:p>
            <a:pPr algn="ctr">
              <a:defRPr/>
            </a:pPr>
            <a:r>
              <a:rPr kumimoji="0" lang="en-GB" sz="3600" b="1" i="0" u="none" strike="noStrike" kern="1200" cap="none" spc="0" normalizeH="0" baseline="0" dirty="0">
                <a:ln>
                  <a:noFill/>
                </a:ln>
                <a:solidFill>
                  <a:prstClr val="black"/>
                </a:solidFill>
                <a:effectLst/>
                <a:uLnTx/>
                <a:uFillTx/>
                <a:latin typeface="Calibri" panose="020F0502020204030204"/>
                <a:ea typeface="+mn-ea"/>
                <a:cs typeface="+mn-cs"/>
              </a:rPr>
              <a:t>Jonah 4:6-7</a:t>
            </a:r>
          </a:p>
          <a:p>
            <a:pPr>
              <a:defRPr/>
            </a:pPr>
            <a:r>
              <a:rPr kumimoji="0" lang="en-GB" sz="3600" i="0" u="none" strike="noStrike" kern="1200" cap="none" spc="0" normalizeH="0" baseline="30000" dirty="0">
                <a:ln>
                  <a:noFill/>
                </a:ln>
                <a:solidFill>
                  <a:prstClr val="black"/>
                </a:solidFill>
                <a:effectLst/>
                <a:uLnTx/>
                <a:uFillTx/>
                <a:latin typeface="Calibri" panose="020F0502020204030204"/>
                <a:ea typeface="+mn-ea"/>
                <a:cs typeface="+mn-cs"/>
              </a:rPr>
              <a:t>6</a:t>
            </a:r>
            <a:r>
              <a:rPr kumimoji="0" lang="en-GB" sz="3600" i="0" u="none" strike="noStrike" kern="1200" cap="none" spc="0" normalizeH="0" baseline="0" dirty="0">
                <a:ln>
                  <a:noFill/>
                </a:ln>
                <a:solidFill>
                  <a:prstClr val="black"/>
                </a:solidFill>
                <a:effectLst/>
                <a:uLnTx/>
                <a:uFillTx/>
                <a:latin typeface="Calibri" panose="020F0502020204030204"/>
                <a:ea typeface="+mn-ea"/>
                <a:cs typeface="+mn-cs"/>
              </a:rPr>
              <a:t> Then the LORD God provided a leafy plant and made it grow up over Jonah to give shade for his head to ease his discomfort, and Jonah was very happy about the plant. </a:t>
            </a:r>
            <a:r>
              <a:rPr kumimoji="0" lang="en-GB" sz="3600" i="0" u="none" strike="noStrike" kern="1200" cap="none" spc="0" normalizeH="0" baseline="30000" dirty="0">
                <a:ln>
                  <a:noFill/>
                </a:ln>
                <a:solidFill>
                  <a:prstClr val="black"/>
                </a:solidFill>
                <a:effectLst/>
                <a:uLnTx/>
                <a:uFillTx/>
                <a:latin typeface="Calibri" panose="020F0502020204030204"/>
                <a:ea typeface="+mn-ea"/>
                <a:cs typeface="+mn-cs"/>
              </a:rPr>
              <a:t>7</a:t>
            </a:r>
            <a:r>
              <a:rPr kumimoji="0" lang="en-GB" sz="3600" i="0" u="none" strike="noStrike" kern="1200" cap="none" spc="0" normalizeH="0" baseline="0" dirty="0">
                <a:ln>
                  <a:noFill/>
                </a:ln>
                <a:solidFill>
                  <a:prstClr val="black"/>
                </a:solidFill>
                <a:effectLst/>
                <a:uLnTx/>
                <a:uFillTx/>
                <a:latin typeface="Calibri" panose="020F0502020204030204"/>
                <a:ea typeface="+mn-ea"/>
                <a:cs typeface="+mn-cs"/>
              </a:rPr>
              <a:t> But at dawn the next day God provided a worm, which chewed the plant so that it withered.</a:t>
            </a:r>
          </a:p>
        </p:txBody>
      </p:sp>
    </p:spTree>
    <p:extLst>
      <p:ext uri="{BB962C8B-B14F-4D97-AF65-F5344CB8AC3E}">
        <p14:creationId xmlns:p14="http://schemas.microsoft.com/office/powerpoint/2010/main" val="2541880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139E666-9FE7-845F-1261-64D59D11603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396EC6F-82D0-C4A5-E240-7E3A21CAB47E}"/>
              </a:ext>
            </a:extLst>
          </p:cNvPr>
          <p:cNvSpPr txBox="1"/>
          <p:nvPr/>
        </p:nvSpPr>
        <p:spPr>
          <a:xfrm>
            <a:off x="107504" y="121196"/>
            <a:ext cx="8928992" cy="5618461"/>
          </a:xfrm>
          <a:prstGeom prst="rect">
            <a:avLst/>
          </a:prstGeom>
          <a:noFill/>
        </p:spPr>
        <p:txBody>
          <a:bodyPr wrap="square" rtlCol="0">
            <a:spAutoFit/>
          </a:bodyPr>
          <a:lstStyle/>
          <a:p>
            <a:pPr marL="0" marR="0" lvl="0" indent="0" algn="ctr" defTabSz="380985" rtl="0" eaLnBrk="1" fontAlgn="auto" latinLnBrk="0" hangingPunct="1">
              <a:lnSpc>
                <a:spcPct val="95000"/>
              </a:lnSpc>
              <a:buClrTx/>
              <a:buSzTx/>
              <a:buFontTx/>
              <a:buNone/>
              <a:tabLst/>
              <a:defRPr/>
            </a:pPr>
            <a:r>
              <a:rPr kumimoji="0" lang="en-GB" sz="3600" b="1" i="0" u="none" strike="noStrike" kern="1200" cap="none" spc="0" normalizeH="0" baseline="0" noProof="0" dirty="0">
                <a:ln>
                  <a:noFill/>
                </a:ln>
                <a:solidFill>
                  <a:srgbClr val="0070C0"/>
                </a:solidFill>
                <a:effectLst/>
                <a:uLnTx/>
                <a:uFillTx/>
                <a:latin typeface="Calibri" panose="020F0502020204030204"/>
                <a:ea typeface="+mn-ea"/>
                <a:cs typeface="+mn-cs"/>
              </a:rPr>
              <a:t>THE WHEAT AND THE WEEDS</a:t>
            </a:r>
          </a:p>
          <a:p>
            <a:pPr marL="0" marR="0" lvl="0" indent="0" algn="ctr" defTabSz="380985" rtl="0" eaLnBrk="1" fontAlgn="auto" latinLnBrk="0" hangingPunct="1">
              <a:lnSpc>
                <a:spcPct val="95000"/>
              </a:lnSpc>
              <a:buClrTx/>
              <a:buSzTx/>
              <a:buFontTx/>
              <a:buNone/>
              <a:tabLst/>
              <a:defRPr/>
            </a:pPr>
            <a:r>
              <a:rPr kumimoji="0" lang="en-GB" sz="3600" b="1" i="0" u="none" strike="noStrike" kern="1200" cap="none" spc="0" normalizeH="0" baseline="0" noProof="0" dirty="0">
                <a:ln>
                  <a:noFill/>
                </a:ln>
                <a:solidFill>
                  <a:srgbClr val="0070C0"/>
                </a:solidFill>
                <a:effectLst/>
                <a:uLnTx/>
                <a:uFillTx/>
                <a:latin typeface="Calibri" panose="020F0502020204030204"/>
                <a:ea typeface="+mn-ea"/>
                <a:cs typeface="+mn-cs"/>
              </a:rPr>
              <a:t>“The Field That Waits”</a:t>
            </a:r>
          </a:p>
          <a:p>
            <a:pPr algn="ctr">
              <a:lnSpc>
                <a:spcPct val="95000"/>
              </a:lnSpc>
              <a:defRPr/>
            </a:pPr>
            <a:endParaRPr lang="en-GB" noProof="0" dirty="0">
              <a:solidFill>
                <a:prstClr val="black"/>
              </a:solidFill>
              <a:latin typeface="Calibri" panose="020F0502020204030204"/>
            </a:endParaRPr>
          </a:p>
          <a:p>
            <a:pPr algn="ctr">
              <a:lnSpc>
                <a:spcPct val="95000"/>
              </a:lnSpc>
              <a:defRPr/>
            </a:pPr>
            <a:r>
              <a:rPr kumimoji="0" lang="en-GB" sz="3600" b="1" i="0" u="none" strike="noStrike" kern="1200" cap="none" spc="0" normalizeH="0" baseline="0" dirty="0">
                <a:ln>
                  <a:noFill/>
                </a:ln>
                <a:solidFill>
                  <a:prstClr val="black"/>
                </a:solidFill>
                <a:effectLst/>
                <a:uLnTx/>
                <a:uFillTx/>
                <a:latin typeface="Calibri" panose="020F0502020204030204"/>
                <a:ea typeface="+mn-ea"/>
                <a:cs typeface="+mn-cs"/>
              </a:rPr>
              <a:t>Matthew 13:29-30</a:t>
            </a:r>
          </a:p>
          <a:p>
            <a:pPr>
              <a:lnSpc>
                <a:spcPct val="95000"/>
              </a:lnSpc>
              <a:defRPr/>
            </a:pPr>
            <a:r>
              <a:rPr kumimoji="0" lang="en-GB" sz="3600" i="0" u="none" strike="noStrike" kern="1200" cap="none" spc="0" normalizeH="0" baseline="30000" dirty="0">
                <a:ln>
                  <a:noFill/>
                </a:ln>
                <a:effectLst/>
                <a:uLnTx/>
                <a:uFillTx/>
                <a:latin typeface="Calibri" panose="020F0502020204030204"/>
                <a:ea typeface="+mn-ea"/>
                <a:cs typeface="+mn-cs"/>
              </a:rPr>
              <a:t>29</a:t>
            </a:r>
            <a:r>
              <a:rPr kumimoji="0" lang="en-GB" sz="3600" i="0" u="none" strike="noStrike" kern="1200" cap="none" spc="0" normalizeH="0" baseline="0" dirty="0">
                <a:ln>
                  <a:noFill/>
                </a:ln>
                <a:solidFill>
                  <a:srgbClr val="C00000"/>
                </a:solidFill>
                <a:effectLst/>
                <a:uLnTx/>
                <a:uFillTx/>
                <a:latin typeface="Calibri" panose="020F0502020204030204"/>
                <a:ea typeface="+mn-ea"/>
                <a:cs typeface="+mn-cs"/>
              </a:rPr>
              <a:t> “‘No,’ he answered, ‘because while you are pulling the weeds, you may uproot the wheat with them. </a:t>
            </a:r>
            <a:r>
              <a:rPr kumimoji="0" lang="en-GB" sz="3600" i="0" u="none" strike="noStrike" kern="1200" cap="none" spc="0" normalizeH="0" baseline="30000" dirty="0">
                <a:ln>
                  <a:noFill/>
                </a:ln>
                <a:effectLst/>
                <a:uLnTx/>
                <a:uFillTx/>
                <a:latin typeface="Calibri" panose="020F0502020204030204"/>
                <a:ea typeface="+mn-ea"/>
                <a:cs typeface="+mn-cs"/>
              </a:rPr>
              <a:t>30</a:t>
            </a:r>
            <a:r>
              <a:rPr kumimoji="0" lang="en-GB" sz="3600" i="0" u="none" strike="noStrike" kern="1200" cap="none" spc="0" normalizeH="0" baseline="0" dirty="0">
                <a:ln>
                  <a:noFill/>
                </a:ln>
                <a:solidFill>
                  <a:srgbClr val="C00000"/>
                </a:solidFill>
                <a:effectLst/>
                <a:uLnTx/>
                <a:uFillTx/>
                <a:latin typeface="Calibri" panose="020F0502020204030204"/>
                <a:ea typeface="+mn-ea"/>
                <a:cs typeface="+mn-cs"/>
              </a:rPr>
              <a:t> Let both grow together until the harvest. At that time I will tell the harvesters: First collect the weeds and tie them in bundles to be burned; then gather the wheat and bring it into my barn.’”</a:t>
            </a:r>
          </a:p>
        </p:txBody>
      </p:sp>
    </p:spTree>
    <p:extLst>
      <p:ext uri="{BB962C8B-B14F-4D97-AF65-F5344CB8AC3E}">
        <p14:creationId xmlns:p14="http://schemas.microsoft.com/office/powerpoint/2010/main" val="837804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DA8A3A6-9A80-3F13-7FEB-75AE922485F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7E596B9-F38C-6323-5B3E-2621AF4D7FDC}"/>
              </a:ext>
            </a:extLst>
          </p:cNvPr>
          <p:cNvSpPr txBox="1"/>
          <p:nvPr/>
        </p:nvSpPr>
        <p:spPr>
          <a:xfrm>
            <a:off x="107504" y="121196"/>
            <a:ext cx="8928992" cy="5618461"/>
          </a:xfrm>
          <a:prstGeom prst="rect">
            <a:avLst/>
          </a:prstGeom>
          <a:noFill/>
        </p:spPr>
        <p:txBody>
          <a:bodyPr wrap="square" rtlCol="0">
            <a:spAutoFit/>
          </a:bodyPr>
          <a:lstStyle/>
          <a:p>
            <a:pPr marL="0" marR="0" lvl="0" indent="0" algn="ctr" defTabSz="380985" rtl="0" eaLnBrk="1" fontAlgn="auto" latinLnBrk="0" hangingPunct="1">
              <a:lnSpc>
                <a:spcPct val="95000"/>
              </a:lnSpc>
              <a:buClrTx/>
              <a:buSzTx/>
              <a:buFontTx/>
              <a:buNone/>
              <a:tabLst/>
              <a:defRPr/>
            </a:pPr>
            <a:r>
              <a:rPr kumimoji="0" lang="en-GB" sz="3600" b="1" i="0" u="none" strike="noStrike" kern="1200" cap="none" spc="0" normalizeH="0" baseline="0" noProof="0" dirty="0">
                <a:ln>
                  <a:noFill/>
                </a:ln>
                <a:solidFill>
                  <a:srgbClr val="0070C0"/>
                </a:solidFill>
                <a:effectLst/>
                <a:uLnTx/>
                <a:uFillTx/>
                <a:latin typeface="Calibri" panose="020F0502020204030204"/>
                <a:ea typeface="+mn-ea"/>
                <a:cs typeface="+mn-cs"/>
              </a:rPr>
              <a:t>THE BARREN FIG TREE</a:t>
            </a:r>
          </a:p>
          <a:p>
            <a:pPr marL="0" marR="0" lvl="0" indent="0" algn="ctr" defTabSz="380985" rtl="0" eaLnBrk="1" fontAlgn="auto" latinLnBrk="0" hangingPunct="1">
              <a:lnSpc>
                <a:spcPct val="95000"/>
              </a:lnSpc>
              <a:buClrTx/>
              <a:buSzTx/>
              <a:buFontTx/>
              <a:buNone/>
              <a:tabLst/>
              <a:defRPr/>
            </a:pPr>
            <a:r>
              <a:rPr kumimoji="0" lang="en-GB" sz="3600" b="1" i="0" u="none" strike="noStrike" kern="1200" cap="none" spc="0" normalizeH="0" baseline="0" noProof="0" dirty="0">
                <a:ln>
                  <a:noFill/>
                </a:ln>
                <a:solidFill>
                  <a:srgbClr val="0070C0"/>
                </a:solidFill>
                <a:effectLst/>
                <a:uLnTx/>
                <a:uFillTx/>
                <a:latin typeface="Calibri" panose="020F0502020204030204"/>
                <a:ea typeface="+mn-ea"/>
                <a:cs typeface="+mn-cs"/>
              </a:rPr>
              <a:t>“The Tree That Gets Another Chance”</a:t>
            </a:r>
          </a:p>
          <a:p>
            <a:pPr marL="0" marR="0" lvl="0" indent="0" algn="ctr" defTabSz="380985" rtl="0" eaLnBrk="1" fontAlgn="auto" latinLnBrk="0" hangingPunct="1">
              <a:lnSpc>
                <a:spcPct val="95000"/>
              </a:lnSpc>
              <a:buClrTx/>
              <a:buSzTx/>
              <a:buFontTx/>
              <a:buNone/>
              <a:tabLst/>
              <a:defRPr/>
            </a:pPr>
            <a:endParaRPr lang="en-GB" noProof="0" dirty="0">
              <a:solidFill>
                <a:prstClr val="black"/>
              </a:solidFill>
              <a:latin typeface="Calibri" panose="020F0502020204030204"/>
            </a:endParaRPr>
          </a:p>
          <a:p>
            <a:pPr algn="ctr">
              <a:lnSpc>
                <a:spcPct val="95000"/>
              </a:lnSpc>
              <a:defRPr/>
            </a:pPr>
            <a:r>
              <a:rPr kumimoji="0" lang="en-GB" sz="3600" b="1" i="0" u="none" strike="noStrike" kern="1200" cap="none" spc="0" normalizeH="0" baseline="0" dirty="0">
                <a:ln>
                  <a:noFill/>
                </a:ln>
                <a:solidFill>
                  <a:prstClr val="black"/>
                </a:solidFill>
                <a:effectLst/>
                <a:uLnTx/>
                <a:uFillTx/>
                <a:latin typeface="Calibri" panose="020F0502020204030204"/>
                <a:ea typeface="+mn-ea"/>
                <a:cs typeface="+mn-cs"/>
              </a:rPr>
              <a:t>Luke 13:6-7</a:t>
            </a:r>
          </a:p>
          <a:p>
            <a:pPr>
              <a:lnSpc>
                <a:spcPct val="95000"/>
              </a:lnSpc>
              <a:defRPr/>
            </a:pPr>
            <a:r>
              <a:rPr kumimoji="0" lang="en-GB" sz="3600" i="0" u="none" strike="noStrike" kern="1200" cap="none" spc="0" normalizeH="0" baseline="30000" dirty="0">
                <a:ln>
                  <a:noFill/>
                </a:ln>
                <a:effectLst/>
                <a:uLnTx/>
                <a:uFillTx/>
                <a:latin typeface="Calibri" panose="020F0502020204030204"/>
                <a:ea typeface="+mn-ea"/>
                <a:cs typeface="+mn-cs"/>
              </a:rPr>
              <a:t>6</a:t>
            </a:r>
            <a:r>
              <a:rPr kumimoji="0" lang="en-GB" sz="3600" i="0" u="none" strike="noStrike" kern="1200" cap="none" spc="0" normalizeH="0" baseline="0" dirty="0">
                <a:ln>
                  <a:noFill/>
                </a:ln>
                <a:solidFill>
                  <a:prstClr val="black"/>
                </a:solidFill>
                <a:effectLst/>
                <a:uLnTx/>
                <a:uFillTx/>
                <a:latin typeface="Calibri" panose="020F0502020204030204"/>
                <a:ea typeface="+mn-ea"/>
                <a:cs typeface="+mn-cs"/>
              </a:rPr>
              <a:t> Then he told this parable: </a:t>
            </a:r>
            <a:r>
              <a:rPr kumimoji="0" lang="en-GB" sz="3600" i="0" u="none" strike="noStrike" kern="1200" cap="none" spc="0" normalizeH="0" baseline="0" dirty="0">
                <a:ln>
                  <a:noFill/>
                </a:ln>
                <a:solidFill>
                  <a:srgbClr val="C00000"/>
                </a:solidFill>
                <a:effectLst/>
                <a:uLnTx/>
                <a:uFillTx/>
                <a:latin typeface="Calibri" panose="020F0502020204030204"/>
                <a:ea typeface="+mn-ea"/>
                <a:cs typeface="+mn-cs"/>
              </a:rPr>
              <a:t>“A man had a fig tree growing in his vineyard, and he went to look for fruit on it but did not find any. </a:t>
            </a:r>
            <a:r>
              <a:rPr kumimoji="0" lang="en-GB" sz="3600" i="0" u="none" strike="noStrike" kern="1200" cap="none" spc="0" normalizeH="0" baseline="30000" dirty="0">
                <a:ln>
                  <a:noFill/>
                </a:ln>
                <a:effectLst/>
                <a:uLnTx/>
                <a:uFillTx/>
                <a:latin typeface="Calibri" panose="020F0502020204030204"/>
                <a:ea typeface="+mn-ea"/>
                <a:cs typeface="+mn-cs"/>
              </a:rPr>
              <a:t>7</a:t>
            </a:r>
            <a:r>
              <a:rPr kumimoji="0" lang="en-GB" sz="3600" i="0" u="none" strike="noStrike" kern="1200" cap="none" spc="0" normalizeH="0" baseline="0" dirty="0">
                <a:ln>
                  <a:noFill/>
                </a:ln>
                <a:solidFill>
                  <a:srgbClr val="C00000"/>
                </a:solidFill>
                <a:effectLst/>
                <a:uLnTx/>
                <a:uFillTx/>
                <a:latin typeface="Calibri" panose="020F0502020204030204"/>
                <a:ea typeface="+mn-ea"/>
                <a:cs typeface="+mn-cs"/>
              </a:rPr>
              <a:t> So he said to the man who took care of the vineyard, ‘For three years now I’ve been coming to look for fruit on this fig tree and haven’t found any. Cut it down! Why should it use up the soil?’</a:t>
            </a:r>
          </a:p>
        </p:txBody>
      </p:sp>
    </p:spTree>
    <p:extLst>
      <p:ext uri="{BB962C8B-B14F-4D97-AF65-F5344CB8AC3E}">
        <p14:creationId xmlns:p14="http://schemas.microsoft.com/office/powerpoint/2010/main" val="3911183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B503182-3C76-BB32-767E-8C44564CCEF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8EF1D6-CC58-9B67-D9F3-8A86035BA048}"/>
              </a:ext>
            </a:extLst>
          </p:cNvPr>
          <p:cNvSpPr txBox="1"/>
          <p:nvPr/>
        </p:nvSpPr>
        <p:spPr>
          <a:xfrm>
            <a:off x="107504" y="121196"/>
            <a:ext cx="8928992" cy="3139321"/>
          </a:xfrm>
          <a:prstGeom prst="rect">
            <a:avLst/>
          </a:prstGeom>
          <a:noFill/>
        </p:spPr>
        <p:txBody>
          <a:bodyPr wrap="square" rtlCol="0">
            <a:spAutoFit/>
          </a:bodyPr>
          <a:lstStyle/>
          <a:p>
            <a:pPr marL="0" marR="0" lvl="0" indent="0" algn="ctr" defTabSz="380985" rtl="0" eaLnBrk="1" fontAlgn="auto" latinLnBrk="0" hangingPunct="1">
              <a:buClrTx/>
              <a:buSzTx/>
              <a:buFontTx/>
              <a:buNone/>
              <a:tabLst/>
              <a:defRPr/>
            </a:pPr>
            <a:r>
              <a:rPr kumimoji="0" lang="en-GB" sz="3600" b="1" i="0" u="none" strike="noStrike" kern="1200" cap="none" spc="0" normalizeH="0" baseline="0" noProof="0" dirty="0">
                <a:ln>
                  <a:noFill/>
                </a:ln>
                <a:solidFill>
                  <a:srgbClr val="0070C0"/>
                </a:solidFill>
                <a:effectLst/>
                <a:uLnTx/>
                <a:uFillTx/>
                <a:latin typeface="Calibri" panose="020F0502020204030204"/>
                <a:ea typeface="+mn-ea"/>
                <a:cs typeface="+mn-cs"/>
              </a:rPr>
              <a:t>THE CEDAR AND THE HYSSOP</a:t>
            </a:r>
          </a:p>
          <a:p>
            <a:pPr marL="0" marR="0" lvl="0" indent="0" algn="ctr" defTabSz="380985" rtl="0" eaLnBrk="1" fontAlgn="auto" latinLnBrk="0" hangingPunct="1">
              <a:buClrTx/>
              <a:buSzTx/>
              <a:buFontTx/>
              <a:buNone/>
              <a:tabLst/>
              <a:defRPr/>
            </a:pPr>
            <a:r>
              <a:rPr kumimoji="0" lang="en-GB" sz="3600" b="1" i="0" u="none" strike="noStrike" kern="1200" cap="none" spc="0" normalizeH="0" baseline="0" noProof="0" dirty="0">
                <a:ln>
                  <a:noFill/>
                </a:ln>
                <a:solidFill>
                  <a:srgbClr val="0070C0"/>
                </a:solidFill>
                <a:effectLst/>
                <a:uLnTx/>
                <a:uFillTx/>
                <a:latin typeface="Calibri" panose="020F0502020204030204"/>
                <a:ea typeface="+mn-ea"/>
                <a:cs typeface="+mn-cs"/>
              </a:rPr>
              <a:t>“The Big and the Small”</a:t>
            </a:r>
          </a:p>
          <a:p>
            <a:pPr marL="0" marR="0" lvl="0" indent="0" algn="ctr" defTabSz="380985" rtl="0" eaLnBrk="1" fontAlgn="auto" latinLnBrk="0" hangingPunct="1">
              <a:buClrTx/>
              <a:buSzTx/>
              <a:buFontTx/>
              <a:buNone/>
              <a:tabLst/>
              <a:defRPr/>
            </a:pPr>
            <a:endParaRPr lang="en-GB" noProof="0" dirty="0">
              <a:solidFill>
                <a:prstClr val="black"/>
              </a:solidFill>
              <a:latin typeface="Calibri" panose="020F0502020204030204"/>
            </a:endParaRPr>
          </a:p>
          <a:p>
            <a:pPr algn="ctr">
              <a:defRPr/>
            </a:pPr>
            <a:r>
              <a:rPr kumimoji="0" lang="en-GB" sz="3600" b="1" i="0" u="none" strike="noStrike" kern="1200" cap="none" spc="0" normalizeH="0" baseline="0" dirty="0">
                <a:ln>
                  <a:noFill/>
                </a:ln>
                <a:solidFill>
                  <a:prstClr val="black"/>
                </a:solidFill>
                <a:effectLst/>
                <a:uLnTx/>
                <a:uFillTx/>
                <a:latin typeface="Calibri" panose="020F0502020204030204"/>
                <a:ea typeface="+mn-ea"/>
                <a:cs typeface="+mn-cs"/>
              </a:rPr>
              <a:t>1 Kings 4:33a</a:t>
            </a:r>
          </a:p>
          <a:p>
            <a:pPr>
              <a:defRPr/>
            </a:pPr>
            <a:r>
              <a:rPr kumimoji="0" lang="en-GB" sz="3600" i="0" u="none" strike="noStrike" kern="1200" cap="none" spc="0" normalizeH="0" baseline="30000" dirty="0">
                <a:ln>
                  <a:noFill/>
                </a:ln>
                <a:solidFill>
                  <a:prstClr val="black"/>
                </a:solidFill>
                <a:effectLst/>
                <a:uLnTx/>
                <a:uFillTx/>
                <a:latin typeface="Calibri" panose="020F0502020204030204"/>
                <a:ea typeface="+mn-ea"/>
                <a:cs typeface="+mn-cs"/>
              </a:rPr>
              <a:t>33</a:t>
            </a:r>
            <a:r>
              <a:rPr kumimoji="0" lang="en-GB" sz="3600" i="0" u="none" strike="noStrike" kern="1200" cap="none" spc="0" normalizeH="0" baseline="0" dirty="0">
                <a:ln>
                  <a:noFill/>
                </a:ln>
                <a:solidFill>
                  <a:prstClr val="black"/>
                </a:solidFill>
                <a:effectLst/>
                <a:uLnTx/>
                <a:uFillTx/>
                <a:latin typeface="Calibri" panose="020F0502020204030204"/>
                <a:ea typeface="+mn-ea"/>
                <a:cs typeface="+mn-cs"/>
              </a:rPr>
              <a:t> He spoke about plant life, from the cedar of Lebanon to the hyssop that grows out of walls.</a:t>
            </a:r>
          </a:p>
        </p:txBody>
      </p:sp>
    </p:spTree>
    <p:extLst>
      <p:ext uri="{BB962C8B-B14F-4D97-AF65-F5344CB8AC3E}">
        <p14:creationId xmlns:p14="http://schemas.microsoft.com/office/powerpoint/2010/main" val="1925055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C7BEDC-C5C6-B83A-78CF-96D35E9A823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C6152C-E12B-B902-4AD8-C6FF643B5A57}"/>
              </a:ext>
            </a:extLst>
          </p:cNvPr>
          <p:cNvSpPr txBox="1"/>
          <p:nvPr/>
        </p:nvSpPr>
        <p:spPr>
          <a:xfrm>
            <a:off x="107504" y="121196"/>
            <a:ext cx="8928992" cy="4801314"/>
          </a:xfrm>
          <a:prstGeom prst="rect">
            <a:avLst/>
          </a:prstGeom>
          <a:noFill/>
        </p:spPr>
        <p:txBody>
          <a:bodyPr wrap="square" rtlCol="0">
            <a:spAutoFit/>
          </a:bodyPr>
          <a:lstStyle/>
          <a:p>
            <a:pPr marL="0" marR="0" lvl="0" indent="0" algn="ctr" defTabSz="380985" rtl="0" eaLnBrk="1" fontAlgn="auto" latinLnBrk="0" hangingPunct="1">
              <a:buClrTx/>
              <a:buSzTx/>
              <a:buFontTx/>
              <a:buNone/>
              <a:tabLst/>
              <a:defRPr/>
            </a:pPr>
            <a:r>
              <a:rPr kumimoji="0" lang="en-GB" sz="3600" b="1" i="0" u="none" strike="noStrike" kern="1200" cap="none" spc="0" normalizeH="0" baseline="0" noProof="0" dirty="0">
                <a:ln>
                  <a:noFill/>
                </a:ln>
                <a:solidFill>
                  <a:srgbClr val="0070C0"/>
                </a:solidFill>
                <a:effectLst/>
                <a:uLnTx/>
                <a:uFillTx/>
                <a:latin typeface="Calibri" panose="020F0502020204030204"/>
                <a:ea typeface="+mn-ea"/>
                <a:cs typeface="+mn-cs"/>
              </a:rPr>
              <a:t>THE VINE</a:t>
            </a:r>
          </a:p>
          <a:p>
            <a:pPr marL="0" marR="0" lvl="0" indent="0" algn="ctr" defTabSz="380985" rtl="0" eaLnBrk="1" fontAlgn="auto" latinLnBrk="0" hangingPunct="1">
              <a:buClrTx/>
              <a:buSzTx/>
              <a:buFontTx/>
              <a:buNone/>
              <a:tabLst/>
              <a:defRPr/>
            </a:pPr>
            <a:r>
              <a:rPr kumimoji="0" lang="en-GB" sz="3600" b="1" i="0" u="none" strike="noStrike" kern="1200" cap="none" spc="0" normalizeH="0" baseline="0" noProof="0" dirty="0">
                <a:ln>
                  <a:noFill/>
                </a:ln>
                <a:solidFill>
                  <a:srgbClr val="0070C0"/>
                </a:solidFill>
                <a:effectLst/>
                <a:uLnTx/>
                <a:uFillTx/>
                <a:latin typeface="Calibri" panose="020F0502020204030204"/>
                <a:ea typeface="+mn-ea"/>
                <a:cs typeface="+mn-cs"/>
              </a:rPr>
              <a:t>“The Source of All Life”</a:t>
            </a:r>
          </a:p>
          <a:p>
            <a:pPr marL="0" marR="0" lvl="0" indent="0" algn="ctr" defTabSz="380985" rtl="0" eaLnBrk="1" fontAlgn="auto" latinLnBrk="0" hangingPunct="1">
              <a:buClrTx/>
              <a:buSzTx/>
              <a:buFontTx/>
              <a:buNone/>
              <a:tabLst/>
              <a:defRPr/>
            </a:pPr>
            <a:endParaRPr lang="en-GB" noProof="0" dirty="0">
              <a:solidFill>
                <a:prstClr val="black"/>
              </a:solidFill>
              <a:latin typeface="Calibri" panose="020F0502020204030204"/>
            </a:endParaRPr>
          </a:p>
          <a:p>
            <a:pPr algn="ctr">
              <a:defRPr/>
            </a:pPr>
            <a:r>
              <a:rPr kumimoji="0" lang="en-GB" sz="3600" b="1" i="0" u="none" strike="noStrike" kern="1200" cap="none" spc="0" normalizeH="0" baseline="0" dirty="0">
                <a:ln>
                  <a:noFill/>
                </a:ln>
                <a:solidFill>
                  <a:prstClr val="black"/>
                </a:solidFill>
                <a:effectLst/>
                <a:uLnTx/>
                <a:uFillTx/>
                <a:latin typeface="Calibri" panose="020F0502020204030204"/>
                <a:ea typeface="+mn-ea"/>
                <a:cs typeface="+mn-cs"/>
              </a:rPr>
              <a:t>John 15:1-2</a:t>
            </a:r>
          </a:p>
          <a:p>
            <a:pPr>
              <a:defRPr/>
            </a:pPr>
            <a:r>
              <a:rPr kumimoji="0" lang="en-GB" sz="3600" i="0" u="none" strike="noStrike" kern="1200" cap="none" spc="0" normalizeH="0" baseline="30000" dirty="0">
                <a:ln>
                  <a:noFill/>
                </a:ln>
                <a:effectLst/>
                <a:uLnTx/>
                <a:uFillTx/>
                <a:latin typeface="Calibri" panose="020F0502020204030204"/>
                <a:ea typeface="+mn-ea"/>
                <a:cs typeface="+mn-cs"/>
              </a:rPr>
              <a:t>1</a:t>
            </a:r>
            <a:r>
              <a:rPr kumimoji="0" lang="en-GB" sz="3600" i="0" u="none" strike="noStrike" kern="1200" cap="none" spc="0" normalizeH="0" baseline="0" dirty="0">
                <a:ln>
                  <a:noFill/>
                </a:ln>
                <a:solidFill>
                  <a:srgbClr val="C00000"/>
                </a:solidFill>
                <a:effectLst/>
                <a:uLnTx/>
                <a:uFillTx/>
                <a:latin typeface="Calibri" panose="020F0502020204030204"/>
                <a:ea typeface="+mn-ea"/>
                <a:cs typeface="+mn-cs"/>
              </a:rPr>
              <a:t> “I am the true vine, and my Father is the gardener. </a:t>
            </a:r>
            <a:r>
              <a:rPr kumimoji="0" lang="en-GB" sz="3600" i="0" u="none" strike="noStrike" kern="1200" cap="none" spc="0" normalizeH="0" baseline="30000" dirty="0">
                <a:ln>
                  <a:noFill/>
                </a:ln>
                <a:effectLst/>
                <a:uLnTx/>
                <a:uFillTx/>
                <a:latin typeface="Calibri" panose="020F0502020204030204"/>
                <a:ea typeface="+mn-ea"/>
                <a:cs typeface="+mn-cs"/>
              </a:rPr>
              <a:t>2</a:t>
            </a:r>
            <a:r>
              <a:rPr kumimoji="0" lang="en-GB" sz="3600" i="0" u="none" strike="noStrike" kern="1200" cap="none" spc="0" normalizeH="0" baseline="0" dirty="0">
                <a:ln>
                  <a:noFill/>
                </a:ln>
                <a:solidFill>
                  <a:srgbClr val="C00000"/>
                </a:solidFill>
                <a:effectLst/>
                <a:uLnTx/>
                <a:uFillTx/>
                <a:latin typeface="Calibri" panose="020F0502020204030204"/>
                <a:ea typeface="+mn-ea"/>
                <a:cs typeface="+mn-cs"/>
              </a:rPr>
              <a:t> He cuts off every branch in me that bears no fruit, while every branch that does bear fruit he prunes so that it will be even more fruitful.</a:t>
            </a:r>
          </a:p>
        </p:txBody>
      </p:sp>
    </p:spTree>
    <p:extLst>
      <p:ext uri="{BB962C8B-B14F-4D97-AF65-F5344CB8AC3E}">
        <p14:creationId xmlns:p14="http://schemas.microsoft.com/office/powerpoint/2010/main" val="198741168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9217</TotalTime>
  <Words>336</Words>
  <Application>Microsoft Office PowerPoint</Application>
  <PresentationFormat>On-screen Show (16:10)</PresentationFormat>
  <Paragraphs>25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Lee</dc:creator>
  <cp:lastModifiedBy>David Lee</cp:lastModifiedBy>
  <cp:revision>847</cp:revision>
  <dcterms:created xsi:type="dcterms:W3CDTF">2021-01-02T18:20:38Z</dcterms:created>
  <dcterms:modified xsi:type="dcterms:W3CDTF">2026-04-26T13:24:47Z</dcterms:modified>
</cp:coreProperties>
</file>